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61" r:id="rId3"/>
    <p:sldId id="369" r:id="rId4"/>
    <p:sldId id="356" r:id="rId5"/>
    <p:sldId id="363" r:id="rId6"/>
    <p:sldId id="364" r:id="rId7"/>
    <p:sldId id="365" r:id="rId8"/>
    <p:sldId id="366" r:id="rId9"/>
    <p:sldId id="362" r:id="rId10"/>
    <p:sldId id="367" r:id="rId11"/>
    <p:sldId id="3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7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4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6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44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5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D540DC-776D-4BBC-9E40-F196B951B55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42B227-2D26-4CF0-B8F7-8AE73297AB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69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4EE75-4C8C-4246-862C-5DB655448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Rudiments of the DMM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FD6F9-BE77-4253-B5C4-421F2BD2DE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Patricia M. Crittenden</a:t>
            </a:r>
          </a:p>
        </p:txBody>
      </p:sp>
    </p:spTree>
    <p:extLst>
      <p:ext uri="{BB962C8B-B14F-4D97-AF65-F5344CB8AC3E}">
        <p14:creationId xmlns:p14="http://schemas.microsoft.com/office/powerpoint/2010/main" val="98807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CEF9F9-D4C2-4638-846F-22047072F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0A510E-397C-4EFD-A201-087069DC3E14}"/>
              </a:ext>
            </a:extLst>
          </p:cNvPr>
          <p:cNvCxnSpPr>
            <a:cxnSpLocks/>
          </p:cNvCxnSpPr>
          <p:nvPr/>
        </p:nvCxnSpPr>
        <p:spPr>
          <a:xfrm>
            <a:off x="2615381" y="3873910"/>
            <a:ext cx="391323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91149B3-8C3F-4C83-8ABB-4D4BEF6620DE}"/>
              </a:ext>
            </a:extLst>
          </p:cNvPr>
          <p:cNvCxnSpPr>
            <a:cxnSpLocks/>
          </p:cNvCxnSpPr>
          <p:nvPr/>
        </p:nvCxnSpPr>
        <p:spPr>
          <a:xfrm>
            <a:off x="2959510" y="4935794"/>
            <a:ext cx="32249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07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CEF9F9-D4C2-4638-846F-22047072F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67BD70CD-5ACA-4C2F-907D-09BE601228EA}"/>
              </a:ext>
            </a:extLst>
          </p:cNvPr>
          <p:cNvSpPr/>
          <p:nvPr/>
        </p:nvSpPr>
        <p:spPr>
          <a:xfrm>
            <a:off x="2595716" y="3647767"/>
            <a:ext cx="3972232" cy="452285"/>
          </a:xfrm>
          <a:prstGeom prst="leftRightArrow">
            <a:avLst/>
          </a:prstGeom>
          <a:solidFill>
            <a:schemeClr val="bg1">
              <a:alpha val="6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of           Information</a:t>
            </a:r>
          </a:p>
        </p:txBody>
      </p:sp>
      <p:sp>
        <p:nvSpPr>
          <p:cNvPr id="3" name="Arrow: Up-Down 2">
            <a:extLst>
              <a:ext uri="{FF2B5EF4-FFF2-40B4-BE49-F238E27FC236}">
                <a16:creationId xmlns:a16="http://schemas.microsoft.com/office/drawing/2014/main" id="{B19024F7-E4CE-4680-B136-CF4A97947E68}"/>
              </a:ext>
            </a:extLst>
          </p:cNvPr>
          <p:cNvSpPr/>
          <p:nvPr/>
        </p:nvSpPr>
        <p:spPr>
          <a:xfrm>
            <a:off x="4329684" y="1907458"/>
            <a:ext cx="484632" cy="3942736"/>
          </a:xfrm>
          <a:prstGeom prst="upDownArrow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Transformations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F1DD3A-30C6-4297-9D5D-AD0D6B9A7628}"/>
              </a:ext>
            </a:extLst>
          </p:cNvPr>
          <p:cNvSpPr txBox="1"/>
          <p:nvPr/>
        </p:nvSpPr>
        <p:spPr>
          <a:xfrm>
            <a:off x="322525" y="390197"/>
            <a:ext cx="854810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/>
              <a:t>Two Dimensions of Individual Differences in Attachment</a:t>
            </a:r>
          </a:p>
        </p:txBody>
      </p:sp>
    </p:spTree>
    <p:extLst>
      <p:ext uri="{BB962C8B-B14F-4D97-AF65-F5344CB8AC3E}">
        <p14:creationId xmlns:p14="http://schemas.microsoft.com/office/powerpoint/2010/main" val="23511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59186-4D09-4604-8EE1-75888AE5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9DF40-4029-4C0D-B7E0-4840F51C5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Attachment functions to promote survival by protecting and comforting the person when there is </a:t>
            </a:r>
            <a:r>
              <a:rPr lang="en-US" sz="2300" u="sng" dirty="0"/>
              <a:t>danger.</a:t>
            </a:r>
          </a:p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To organize a protective strategy, the brain needs </a:t>
            </a:r>
            <a:r>
              <a:rPr lang="en-US" sz="2300" u="sng" dirty="0"/>
              <a:t>information</a:t>
            </a:r>
            <a:r>
              <a:rPr lang="en-US" sz="2300" dirty="0"/>
              <a:t>.</a:t>
            </a:r>
          </a:p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There are 3 kinds of information:                                     </a:t>
            </a:r>
            <a:r>
              <a:rPr lang="en-US" sz="2300" dirty="0">
                <a:solidFill>
                  <a:srgbClr val="7030A0"/>
                </a:solidFill>
              </a:rPr>
              <a:t>somatic</a:t>
            </a:r>
            <a:r>
              <a:rPr lang="en-US" sz="2300" dirty="0"/>
              <a:t>, </a:t>
            </a:r>
            <a:r>
              <a:rPr lang="en-US" sz="2300" dirty="0">
                <a:solidFill>
                  <a:srgbClr val="FF0000"/>
                </a:solidFill>
              </a:rPr>
              <a:t>cognitive</a:t>
            </a:r>
            <a:r>
              <a:rPr lang="en-US" sz="2300" dirty="0"/>
              <a:t>, &amp; </a:t>
            </a:r>
            <a:r>
              <a:rPr lang="en-US" sz="2300" dirty="0">
                <a:solidFill>
                  <a:srgbClr val="00B050"/>
                </a:solidFill>
              </a:rPr>
              <a:t>affective.</a:t>
            </a:r>
          </a:p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The infant </a:t>
            </a:r>
            <a:r>
              <a:rPr lang="en-US" sz="2300" u="sng" dirty="0"/>
              <a:t>learns</a:t>
            </a:r>
            <a:r>
              <a:rPr lang="en-US" sz="2300" dirty="0"/>
              <a:t> the meaning of these from the parent.</a:t>
            </a:r>
          </a:p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Not all information predicts what it appears to predict, i.e., information must be </a:t>
            </a:r>
            <a:r>
              <a:rPr lang="en-US" sz="2300" u="sng" dirty="0"/>
              <a:t>transformed</a:t>
            </a:r>
            <a:r>
              <a:rPr lang="en-US" sz="2300" dirty="0"/>
              <a:t> to predict accurately.</a:t>
            </a:r>
          </a:p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u="sng" dirty="0"/>
              <a:t>Infant brains</a:t>
            </a:r>
            <a:r>
              <a:rPr lang="en-US" sz="2300" dirty="0"/>
              <a:t> use simple information for simple strategies.</a:t>
            </a:r>
          </a:p>
          <a:p>
            <a:pPr marL="225425" indent="-225425">
              <a:lnSpc>
                <a:spcPct val="75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2300" u="sng" dirty="0"/>
              <a:t>More mature brains </a:t>
            </a:r>
            <a:r>
              <a:rPr lang="en-US" sz="2300" dirty="0"/>
              <a:t>transform information in more ways to make better predictions &amp; organize more protective behavior.</a:t>
            </a:r>
          </a:p>
        </p:txBody>
      </p:sp>
    </p:spTree>
    <p:extLst>
      <p:ext uri="{BB962C8B-B14F-4D97-AF65-F5344CB8AC3E}">
        <p14:creationId xmlns:p14="http://schemas.microsoft.com/office/powerpoint/2010/main" val="368569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744B-2A7D-4ADD-B414-39D86B05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differences in attachment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54322-9F00-4F93-94C2-1F0095624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300" dirty="0"/>
              <a:t>Ainsworth’s ABC patterns.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300" dirty="0"/>
              <a:t>Self protective strategies.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300" dirty="0"/>
              <a:t>Developmental change in the possible strategies a child could organize.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300" dirty="0"/>
              <a:t>Parents who differ in their ability to protect and comfort children.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300" dirty="0"/>
              <a:t>Parents who differ in the meanings they assign to information.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r>
              <a:rPr lang="en-US" sz="2300" u="sng" dirty="0"/>
              <a:t>Adaptation</a:t>
            </a:r>
            <a:r>
              <a:rPr lang="en-US" sz="2300" dirty="0"/>
              <a:t> to contexts that vary in the severity and type of danger.</a:t>
            </a:r>
          </a:p>
          <a:p>
            <a:pPr marL="225425" indent="-225425">
              <a:buFont typeface="Arial" panose="020B0604020202020204" pitchFamily="34" charset="0"/>
              <a:buChar char="•"/>
            </a:pP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8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67" y="2440500"/>
            <a:ext cx="700280" cy="620890"/>
          </a:xfrm>
          <a:ln w="254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A1-2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781292" y="1320414"/>
            <a:ext cx="7723611" cy="62881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DMM			   Ainsworth			ABC+D      </a:t>
            </a:r>
            <a:r>
              <a:rPr lang="en-US" b="1" u="sng" dirty="0">
                <a:solidFill>
                  <a:schemeClr val="bg1"/>
                </a:solidFill>
              </a:rPr>
              <a:t>.</a:t>
            </a:r>
            <a:r>
              <a:rPr lang="en-US" b="1" u="sng" dirty="0"/>
              <a:t> 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1292" y="260050"/>
            <a:ext cx="8229600" cy="857473"/>
          </a:xfrm>
          <a:prstGeom prst="rect">
            <a:avLst/>
          </a:prstGeom>
        </p:spPr>
        <p:txBody>
          <a:bodyPr vert="horz" lIns="68598" tIns="34299" rIns="68598" bIns="34299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1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DMM versus Disorganization - INFANCY</a:t>
            </a:r>
          </a:p>
        </p:txBody>
      </p:sp>
      <p:sp>
        <p:nvSpPr>
          <p:cNvPr id="36" name="Text Placeholder 2"/>
          <p:cNvSpPr txBox="1">
            <a:spLocks/>
          </p:cNvSpPr>
          <p:nvPr/>
        </p:nvSpPr>
        <p:spPr>
          <a:xfrm>
            <a:off x="4224569" y="2440500"/>
            <a:ext cx="700280" cy="62089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A1-2</a:t>
            </a:r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4224569" y="3415120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B1-4</a:t>
            </a:r>
          </a:p>
        </p:txBody>
      </p:sp>
      <p:sp>
        <p:nvSpPr>
          <p:cNvPr id="40" name="Text Placeholder 2"/>
          <p:cNvSpPr txBox="1">
            <a:spLocks/>
          </p:cNvSpPr>
          <p:nvPr/>
        </p:nvSpPr>
        <p:spPr>
          <a:xfrm>
            <a:off x="4224569" y="4389740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C1-2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2EB817C-63AD-4089-BF60-351F3B3748CA}"/>
              </a:ext>
            </a:extLst>
          </p:cNvPr>
          <p:cNvSpPr txBox="1">
            <a:spLocks/>
          </p:cNvSpPr>
          <p:nvPr/>
        </p:nvSpPr>
        <p:spPr>
          <a:xfrm>
            <a:off x="7341600" y="2450067"/>
            <a:ext cx="700280" cy="62089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A1-2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9A11A3D-29E9-4B9C-8FE1-4550180D6451}"/>
              </a:ext>
            </a:extLst>
          </p:cNvPr>
          <p:cNvSpPr txBox="1">
            <a:spLocks/>
          </p:cNvSpPr>
          <p:nvPr/>
        </p:nvSpPr>
        <p:spPr>
          <a:xfrm>
            <a:off x="7319247" y="3323672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B1-4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2092596-E9DB-4518-99D8-9C4FDC51AE12}"/>
              </a:ext>
            </a:extLst>
          </p:cNvPr>
          <p:cNvSpPr txBox="1">
            <a:spLocks/>
          </p:cNvSpPr>
          <p:nvPr/>
        </p:nvSpPr>
        <p:spPr>
          <a:xfrm>
            <a:off x="7306726" y="4205597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C1-2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15B3B9AC-8001-4A45-A228-3F1598B29A7F}"/>
              </a:ext>
            </a:extLst>
          </p:cNvPr>
          <p:cNvSpPr txBox="1">
            <a:spLocks/>
          </p:cNvSpPr>
          <p:nvPr/>
        </p:nvSpPr>
        <p:spPr>
          <a:xfrm>
            <a:off x="7306726" y="5094897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    </a:t>
            </a:r>
            <a:r>
              <a:rPr lang="en-US" sz="1800" dirty="0">
                <a:solidFill>
                  <a:schemeClr val="tx1"/>
                </a:solidFill>
              </a:rPr>
              <a:t>D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AB56F9-AF99-4790-8890-1673A70B8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92" y="2152119"/>
            <a:ext cx="3947685" cy="18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27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67" y="2440500"/>
            <a:ext cx="700280" cy="620890"/>
          </a:xfrm>
          <a:ln w="254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A1-2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823265" y="1319396"/>
            <a:ext cx="7819290" cy="62881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DMM			   </a:t>
            </a:r>
            <a:r>
              <a:rPr lang="en-US" b="1" u="sng" strike="sngStrike" dirty="0">
                <a:solidFill>
                  <a:schemeClr val="tx1"/>
                </a:solidFill>
              </a:rPr>
              <a:t>Ainsworth</a:t>
            </a:r>
            <a:r>
              <a:rPr lang="en-US" b="1" u="sng" dirty="0">
                <a:solidFill>
                  <a:schemeClr val="tx1"/>
                </a:solidFill>
              </a:rPr>
              <a:t>			ABC+D     </a:t>
            </a:r>
            <a:r>
              <a:rPr lang="en-US" b="1" u="sng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1292" y="260050"/>
            <a:ext cx="8229600" cy="857473"/>
          </a:xfrm>
          <a:prstGeom prst="rect">
            <a:avLst/>
          </a:prstGeom>
        </p:spPr>
        <p:txBody>
          <a:bodyPr vert="horz" lIns="68598" tIns="34299" rIns="68598" bIns="34299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1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DMM versus Disorganization - PRESCHOOL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2EB817C-63AD-4089-BF60-351F3B3748CA}"/>
              </a:ext>
            </a:extLst>
          </p:cNvPr>
          <p:cNvSpPr txBox="1">
            <a:spLocks/>
          </p:cNvSpPr>
          <p:nvPr/>
        </p:nvSpPr>
        <p:spPr>
          <a:xfrm>
            <a:off x="7341600" y="2450067"/>
            <a:ext cx="700280" cy="62089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A1-2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9A11A3D-29E9-4B9C-8FE1-4550180D6451}"/>
              </a:ext>
            </a:extLst>
          </p:cNvPr>
          <p:cNvSpPr txBox="1">
            <a:spLocks/>
          </p:cNvSpPr>
          <p:nvPr/>
        </p:nvSpPr>
        <p:spPr>
          <a:xfrm>
            <a:off x="7319247" y="3323672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B1-4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2092596-E9DB-4518-99D8-9C4FDC51AE12}"/>
              </a:ext>
            </a:extLst>
          </p:cNvPr>
          <p:cNvSpPr txBox="1">
            <a:spLocks/>
          </p:cNvSpPr>
          <p:nvPr/>
        </p:nvSpPr>
        <p:spPr>
          <a:xfrm>
            <a:off x="7306726" y="4205597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C1-2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15B3B9AC-8001-4A45-A228-3F1598B29A7F}"/>
              </a:ext>
            </a:extLst>
          </p:cNvPr>
          <p:cNvSpPr txBox="1">
            <a:spLocks/>
          </p:cNvSpPr>
          <p:nvPr/>
        </p:nvSpPr>
        <p:spPr>
          <a:xfrm>
            <a:off x="7306726" y="5094897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300" dirty="0">
                <a:solidFill>
                  <a:schemeClr val="tx1"/>
                </a:solidFill>
              </a:rPr>
              <a:t>D/</a:t>
            </a:r>
          </a:p>
          <a:p>
            <a:r>
              <a:rPr lang="en-US" sz="1300" dirty="0">
                <a:solidFill>
                  <a:schemeClr val="tx1"/>
                </a:solidFill>
              </a:rPr>
              <a:t>Control-ling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97DF04-2F1E-425A-8A4F-28B5A68B9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0083"/>
            <a:ext cx="4034988" cy="212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6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67" y="2440500"/>
            <a:ext cx="700280" cy="620890"/>
          </a:xfrm>
          <a:ln w="254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A1-2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823265" y="1319396"/>
            <a:ext cx="7711135" cy="62881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DMM			   </a:t>
            </a:r>
            <a:r>
              <a:rPr lang="en-US" b="1" u="sng" strike="sngStrike" dirty="0">
                <a:solidFill>
                  <a:schemeClr val="tx1"/>
                </a:solidFill>
              </a:rPr>
              <a:t>Ainsworth</a:t>
            </a:r>
            <a:r>
              <a:rPr lang="en-US" b="1" u="sng" dirty="0">
                <a:solidFill>
                  <a:schemeClr val="tx1"/>
                </a:solidFill>
              </a:rPr>
              <a:t>			ABC+D     </a:t>
            </a:r>
            <a:r>
              <a:rPr lang="en-US" b="1" u="sng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1292" y="260050"/>
            <a:ext cx="8229600" cy="857473"/>
          </a:xfrm>
          <a:prstGeom prst="rect">
            <a:avLst/>
          </a:prstGeom>
        </p:spPr>
        <p:txBody>
          <a:bodyPr vert="horz" lIns="68598" tIns="34299" rIns="68598" bIns="34299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1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DMM versus Disorganization – SCHOOL YEARS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2EB817C-63AD-4089-BF60-351F3B3748CA}"/>
              </a:ext>
            </a:extLst>
          </p:cNvPr>
          <p:cNvSpPr txBox="1">
            <a:spLocks/>
          </p:cNvSpPr>
          <p:nvPr/>
        </p:nvSpPr>
        <p:spPr>
          <a:xfrm>
            <a:off x="7341600" y="2450067"/>
            <a:ext cx="700280" cy="620890"/>
          </a:xfrm>
          <a:prstGeom prst="rect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A1-2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9A11A3D-29E9-4B9C-8FE1-4550180D6451}"/>
              </a:ext>
            </a:extLst>
          </p:cNvPr>
          <p:cNvSpPr txBox="1">
            <a:spLocks/>
          </p:cNvSpPr>
          <p:nvPr/>
        </p:nvSpPr>
        <p:spPr>
          <a:xfrm>
            <a:off x="7319247" y="3323672"/>
            <a:ext cx="700280" cy="62089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B1-4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2092596-E9DB-4518-99D8-9C4FDC51AE12}"/>
              </a:ext>
            </a:extLst>
          </p:cNvPr>
          <p:cNvSpPr txBox="1">
            <a:spLocks/>
          </p:cNvSpPr>
          <p:nvPr/>
        </p:nvSpPr>
        <p:spPr>
          <a:xfrm>
            <a:off x="7306726" y="4205597"/>
            <a:ext cx="700280" cy="62089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C1-2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15B3B9AC-8001-4A45-A228-3F1598B29A7F}"/>
              </a:ext>
            </a:extLst>
          </p:cNvPr>
          <p:cNvSpPr txBox="1">
            <a:spLocks/>
          </p:cNvSpPr>
          <p:nvPr/>
        </p:nvSpPr>
        <p:spPr>
          <a:xfrm>
            <a:off x="7306726" y="5094897"/>
            <a:ext cx="700280" cy="62089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300" dirty="0">
                <a:solidFill>
                  <a:schemeClr val="tx1"/>
                </a:solidFill>
              </a:rPr>
              <a:t>D/</a:t>
            </a:r>
          </a:p>
          <a:p>
            <a:r>
              <a:rPr lang="en-US" sz="1300" dirty="0">
                <a:solidFill>
                  <a:schemeClr val="tx1"/>
                </a:solidFill>
              </a:rPr>
              <a:t>Control-ling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D41367-7E5E-46DA-9290-9F7368ABC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2" y="2163521"/>
            <a:ext cx="4090436" cy="25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67" y="2440500"/>
            <a:ext cx="700280" cy="620890"/>
          </a:xfrm>
          <a:ln w="254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A1-2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823265" y="1312697"/>
            <a:ext cx="7740632" cy="62881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DMM			   </a:t>
            </a:r>
            <a:r>
              <a:rPr lang="en-US" b="1" u="sng" strike="sngStrike" dirty="0">
                <a:solidFill>
                  <a:schemeClr val="tx1"/>
                </a:solidFill>
              </a:rPr>
              <a:t>Ainsworth</a:t>
            </a:r>
            <a:r>
              <a:rPr lang="en-US" b="1" u="sng" dirty="0">
                <a:solidFill>
                  <a:schemeClr val="tx1"/>
                </a:solidFill>
              </a:rPr>
              <a:t>			ABC+D     </a:t>
            </a:r>
            <a:r>
              <a:rPr lang="en-US" b="1" u="sng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1292" y="260050"/>
            <a:ext cx="8229600" cy="857473"/>
          </a:xfrm>
          <a:prstGeom prst="rect">
            <a:avLst/>
          </a:prstGeom>
        </p:spPr>
        <p:txBody>
          <a:bodyPr vert="horz" lIns="68598" tIns="34299" rIns="68598" bIns="34299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1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DMM versus Disorganization - ADOLESCENCE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2EB817C-63AD-4089-BF60-351F3B3748CA}"/>
              </a:ext>
            </a:extLst>
          </p:cNvPr>
          <p:cNvSpPr txBox="1">
            <a:spLocks/>
          </p:cNvSpPr>
          <p:nvPr/>
        </p:nvSpPr>
        <p:spPr>
          <a:xfrm>
            <a:off x="7341600" y="2450067"/>
            <a:ext cx="700280" cy="620890"/>
          </a:xfrm>
          <a:prstGeom prst="rect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Ds1-4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9A11A3D-29E9-4B9C-8FE1-4550180D6451}"/>
              </a:ext>
            </a:extLst>
          </p:cNvPr>
          <p:cNvSpPr txBox="1">
            <a:spLocks/>
          </p:cNvSpPr>
          <p:nvPr/>
        </p:nvSpPr>
        <p:spPr>
          <a:xfrm>
            <a:off x="7319247" y="3323672"/>
            <a:ext cx="700280" cy="62089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F1-5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2092596-E9DB-4518-99D8-9C4FDC51AE12}"/>
              </a:ext>
            </a:extLst>
          </p:cNvPr>
          <p:cNvSpPr txBox="1">
            <a:spLocks/>
          </p:cNvSpPr>
          <p:nvPr/>
        </p:nvSpPr>
        <p:spPr>
          <a:xfrm>
            <a:off x="7306726" y="4205597"/>
            <a:ext cx="700280" cy="62089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E1-3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15B3B9AC-8001-4A45-A228-3F1598B29A7F}"/>
              </a:ext>
            </a:extLst>
          </p:cNvPr>
          <p:cNvSpPr txBox="1">
            <a:spLocks/>
          </p:cNvSpPr>
          <p:nvPr/>
        </p:nvSpPr>
        <p:spPr>
          <a:xfrm>
            <a:off x="7306726" y="5094897"/>
            <a:ext cx="700280" cy="620890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300" dirty="0">
                <a:solidFill>
                  <a:schemeClr val="tx1"/>
                </a:solidFill>
              </a:rPr>
              <a:t>U/</a:t>
            </a:r>
          </a:p>
          <a:p>
            <a:r>
              <a:rPr lang="en-US" sz="1300" dirty="0">
                <a:solidFill>
                  <a:schemeClr val="tx1"/>
                </a:solidFill>
              </a:rPr>
              <a:t>Cannot Classify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2B5F1B-4E4F-4C55-B716-7BBF50126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6685"/>
            <a:ext cx="4345857" cy="279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9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467" y="2440500"/>
            <a:ext cx="700280" cy="620890"/>
          </a:xfrm>
          <a:ln w="254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A1-2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781292" y="1319396"/>
            <a:ext cx="7802269" cy="62881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DMM			   </a:t>
            </a:r>
            <a:r>
              <a:rPr lang="en-US" b="1" u="sng" strike="sngStrike" dirty="0">
                <a:solidFill>
                  <a:schemeClr val="tx1"/>
                </a:solidFill>
              </a:rPr>
              <a:t>Ainsworth</a:t>
            </a:r>
            <a:r>
              <a:rPr lang="en-US" b="1" u="sng" dirty="0">
                <a:solidFill>
                  <a:schemeClr val="tx1"/>
                </a:solidFill>
              </a:rPr>
              <a:t>	                	ABC+D      </a:t>
            </a:r>
            <a:r>
              <a:rPr lang="en-US" b="1" u="sng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81292" y="260050"/>
            <a:ext cx="8229600" cy="857473"/>
          </a:xfrm>
          <a:prstGeom prst="rect">
            <a:avLst/>
          </a:prstGeom>
        </p:spPr>
        <p:txBody>
          <a:bodyPr vert="horz" lIns="68598" tIns="34299" rIns="68598" bIns="34299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1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DMM versus Disorganization - ADULT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2EB817C-63AD-4089-BF60-351F3B3748CA}"/>
              </a:ext>
            </a:extLst>
          </p:cNvPr>
          <p:cNvSpPr txBox="1">
            <a:spLocks/>
          </p:cNvSpPr>
          <p:nvPr/>
        </p:nvSpPr>
        <p:spPr>
          <a:xfrm>
            <a:off x="7341600" y="2450067"/>
            <a:ext cx="700280" cy="62089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Ds1-4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9A11A3D-29E9-4B9C-8FE1-4550180D6451}"/>
              </a:ext>
            </a:extLst>
          </p:cNvPr>
          <p:cNvSpPr txBox="1">
            <a:spLocks/>
          </p:cNvSpPr>
          <p:nvPr/>
        </p:nvSpPr>
        <p:spPr>
          <a:xfrm>
            <a:off x="7319247" y="3323672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F1-5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B2092596-E9DB-4518-99D8-9C4FDC51AE12}"/>
              </a:ext>
            </a:extLst>
          </p:cNvPr>
          <p:cNvSpPr txBox="1">
            <a:spLocks/>
          </p:cNvSpPr>
          <p:nvPr/>
        </p:nvSpPr>
        <p:spPr>
          <a:xfrm>
            <a:off x="7306726" y="4205597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E1-3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15B3B9AC-8001-4A45-A228-3F1598B29A7F}"/>
              </a:ext>
            </a:extLst>
          </p:cNvPr>
          <p:cNvSpPr txBox="1">
            <a:spLocks/>
          </p:cNvSpPr>
          <p:nvPr/>
        </p:nvSpPr>
        <p:spPr>
          <a:xfrm>
            <a:off x="7306726" y="5094897"/>
            <a:ext cx="700280" cy="6208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lIns="68598" tIns="34299" rIns="68598" bIns="34299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Arial" pitchFamily="34" charset="0"/>
              <a:buNone/>
              <a:defRPr sz="2400" b="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300" dirty="0">
                <a:solidFill>
                  <a:schemeClr val="tx1"/>
                </a:solidFill>
              </a:rPr>
              <a:t>U/</a:t>
            </a:r>
          </a:p>
          <a:p>
            <a:r>
              <a:rPr lang="en-US" sz="1300" dirty="0">
                <a:solidFill>
                  <a:schemeClr val="tx1"/>
                </a:solidFill>
              </a:rPr>
              <a:t>Cannot Classify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4A4707-4553-4268-824C-4230EAD26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0083"/>
            <a:ext cx="4345857" cy="325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9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CEF9F9-D4C2-4638-846F-22047072F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942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677</TotalTime>
  <Words>255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Rudiments of the DMM</vt:lpstr>
      <vt:lpstr>Attachment Theory</vt:lpstr>
      <vt:lpstr>Individual differences in attachment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Crittenden</dc:creator>
  <cp:lastModifiedBy>Patricia Crittenden</cp:lastModifiedBy>
  <cp:revision>34</cp:revision>
  <dcterms:created xsi:type="dcterms:W3CDTF">2018-09-11T18:14:38Z</dcterms:created>
  <dcterms:modified xsi:type="dcterms:W3CDTF">2018-09-12T05:31:51Z</dcterms:modified>
</cp:coreProperties>
</file>